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263" r:id="rId3"/>
    <p:sldId id="297" r:id="rId4"/>
    <p:sldId id="318" r:id="rId5"/>
    <p:sldId id="266" r:id="rId6"/>
    <p:sldId id="301" r:id="rId7"/>
    <p:sldId id="302" r:id="rId8"/>
    <p:sldId id="303" r:id="rId9"/>
    <p:sldId id="304" r:id="rId10"/>
    <p:sldId id="305" r:id="rId11"/>
    <p:sldId id="291" r:id="rId12"/>
    <p:sldId id="277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278" r:id="rId22"/>
    <p:sldId id="292" r:id="rId23"/>
    <p:sldId id="314" r:id="rId24"/>
    <p:sldId id="293" r:id="rId25"/>
    <p:sldId id="294" r:id="rId26"/>
    <p:sldId id="315" r:id="rId27"/>
    <p:sldId id="316" r:id="rId28"/>
    <p:sldId id="317" r:id="rId29"/>
    <p:sldId id="283" r:id="rId30"/>
  </p:sldIdLst>
  <p:sldSz cx="9144000" cy="6858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7" autoAdjust="0"/>
    <p:restoredTop sz="8640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4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AF033-80E8-DC43-8A3A-E573D3E98FBB}" type="datetime1">
              <a:rPr lang="es-CL" smtClean="0"/>
              <a:t>13-03-2020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54F2-83A1-1246-BCE3-FA7E94649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139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5B979-C87F-6B49-8385-D75DEE9FA021}" type="datetime1">
              <a:rPr lang="es-CL" smtClean="0"/>
              <a:t>13-03-2020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B3F7-42B0-9A49-BD39-BF26E97B4D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69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13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15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73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83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06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18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334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144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584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430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9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833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94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833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730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817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352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257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752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055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904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56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2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27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83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85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10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007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50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DACB-9900-314C-A8A8-FEADC9C2F2DC}" type="datetime1">
              <a:rPr lang="es-CL" smtClean="0"/>
              <a:t>13-03-2020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854A-F764-F942-891B-3734580C2D4B}" type="datetime1">
              <a:rPr lang="es-CL" smtClean="0"/>
              <a:t>13-03-2020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6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5BD2-A618-414A-9363-71BF57DE2E94}" type="datetime1">
              <a:rPr lang="es-CL" smtClean="0"/>
              <a:t>13-03-2020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62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93C7-BB4A-AE40-A8B7-55F32548F927}" type="datetime1">
              <a:rPr lang="es-CL" smtClean="0"/>
              <a:t>13-03-2020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8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0797-4B15-0741-B003-DFDA115232CA}" type="datetime1">
              <a:rPr lang="es-CL" smtClean="0"/>
              <a:t>13-03-2020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D4C3-7C44-2544-B4DF-EF0178FF51C0}" type="datetime1">
              <a:rPr lang="es-CL" smtClean="0"/>
              <a:t>13-03-2020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9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56FF-D37F-6947-AB95-B9510B8383C3}" type="datetime1">
              <a:rPr lang="es-CL" smtClean="0"/>
              <a:t>13-03-2020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2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FEB-51FE-9B4E-90D8-F6DB8DEBC3FD}" type="datetime1">
              <a:rPr lang="es-CL" smtClean="0"/>
              <a:t>13-03-2020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9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1C8-A8CB-334A-915F-6E7A30AD522B}" type="datetime1">
              <a:rPr lang="es-CL" smtClean="0"/>
              <a:t>13-03-2020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35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7F1-A43D-374A-9613-793EE1B9A4B1}" type="datetime1">
              <a:rPr lang="es-CL" smtClean="0"/>
              <a:t>13-03-2020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6F9A-6666-BD49-9AC8-FDA29738B7E7}" type="datetime1">
              <a:rPr lang="es-CL" smtClean="0"/>
              <a:t>13-03-2020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0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2A15-FD4B-7E4A-9507-9F918930C679}" type="datetime1">
              <a:rPr lang="es-CL" smtClean="0"/>
              <a:t>13-03-2020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D03C-0A12-E04A-B5E1-4D953507B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9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biblioteca.ucm.es/data/cont/media/www/pag-21364/Guia%20NNN%20Consult%20Planes.pdf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brainshark.com/1/player/es-ES/wkovid?pi=zGhzkgLMkz34XBz0&amp;r3f1=78423c6f63272324292c493d6960727f263e254f2b6f61726262382659666e77716d253825107a2a202923682e3a5e27763c6868673a66&amp;fb=0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cursoscientificos.fecyt.es/sites/default/files/guia-del-usuario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youtu.be/ZDmcQKdn7Jo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BUl8NxDRzfU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7Npb7WrdWE&amp;list=PLLqnuoMZZJDdoXbd5a0nyf49-XA5-QrAp&amp;index=18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xo0VbcHyUAw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drive/folders/1YUJ2WOo2_I5CdrPOaQ0_AC0lcPoWBa_F?usp=shari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7169SL38zyo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xo0VbcHyUAw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0Q7Le-WxQA&amp;list=PLLqnuoMZZJDdoXbd5a0nyf49-XA5-QrAp&amp;index=15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avmajournals.avma.org/help?context=main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nlcqWz60ph0&amp;feature=emb_logo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nbaeza@udla.c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eic.cl/home/que-es-beic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vcyt.concytec.gob.pe/images/coleccion/tyf_online_user_guide.pdf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youtu.be/q9EpJlTDLTo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journals.sagepub.com/pb-assets/PDF/N9J1492-SAGEJournals-User-Guide-1566855866963.pdf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3ZGW5qqQlJc&amp;feature=youtu.be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PgAfS33Rpo&amp;list=PLLqnuoMZZJDdoXbd5a0nyf49-XA5-QrAp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mgarcia@udla.c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jleal@udla.c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cabezas@udla.cl" TargetMode="External"/><Relationship Id="rId11" Type="http://schemas.openxmlformats.org/officeDocument/2006/relationships/image" Target="../media/image29.png"/><Relationship Id="rId5" Type="http://schemas.openxmlformats.org/officeDocument/2006/relationships/hyperlink" Target="mailto:biblioteca@udla.cl" TargetMode="External"/><Relationship Id="rId10" Type="http://schemas.openxmlformats.org/officeDocument/2006/relationships/hyperlink" Target="mailto:rolivares@udla.cl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ccastillob@udla.c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biblioteca@udla.c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msti@udla.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cursos-electronicos.udla.cl/login" TargetMode="External"/><Relationship Id="rId5" Type="http://schemas.openxmlformats.org/officeDocument/2006/relationships/hyperlink" Target="https://bibliotecas.udla.cl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recursos-electronicos.udla.cl:2106/lib/uamericassp/detail.action?docID=45079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cursos-electronicos.udla.cl/logi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0zSAMAzzb0k&amp;list=PLLqnuoMZZJDdoXbd5a0nyf49-XA5-QrAp&amp;index=6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alnet.unirioja.es/publico/anexos/info_Dialnet_Plus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200.42.173.246/intranet/Documentos/Manual_de_Uso_de_Base_de_Datos_del_Diario_Oficial.pdf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-1-3_Ml36o8&amp;feature=youtu.be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manual.ondac.com/cl/video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" y="311728"/>
            <a:ext cx="5237392" cy="6234545"/>
          </a:xfrm>
          <a:prstGeom prst="rect">
            <a:avLst/>
          </a:prstGeom>
        </p:spPr>
      </p:pic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7" y="317192"/>
            <a:ext cx="2813201" cy="1026872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1391715" y="4077131"/>
            <a:ext cx="72847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r>
              <a:rPr lang="es-CL" dirty="0">
                <a:cs typeface="Calibri"/>
              </a:rPr>
              <a:t>Sistema de </a:t>
            </a:r>
            <a:r>
              <a:rPr lang="es-CL" dirty="0" smtClean="0">
                <a:cs typeface="Calibri"/>
              </a:rPr>
              <a:t>Bibliotecas Universidad </a:t>
            </a:r>
            <a:r>
              <a:rPr lang="es-CL" dirty="0">
                <a:cs typeface="Calibri"/>
              </a:rPr>
              <a:t>de Las </a:t>
            </a:r>
            <a:r>
              <a:rPr lang="es-CL" dirty="0" smtClean="0">
                <a:cs typeface="Calibri"/>
              </a:rPr>
              <a:t>Américas</a:t>
            </a:r>
            <a:endParaRPr lang="es-CL" sz="1800" dirty="0" smtClean="0">
              <a:latin typeface="Calibri"/>
              <a:cs typeface="Calibri"/>
            </a:endParaRPr>
          </a:p>
          <a:p>
            <a:pPr algn="r"/>
            <a:r>
              <a:rPr lang="es-CL" sz="3200" dirty="0" smtClean="0">
                <a:cs typeface="Calibri"/>
              </a:rPr>
              <a:t>Recursos Electrónicos de Biblioteca</a:t>
            </a:r>
            <a:r>
              <a:rPr lang="es-CL" sz="3200" dirty="0">
                <a:cs typeface="Calibri"/>
              </a:rPr>
              <a:t/>
            </a:r>
            <a:br>
              <a:rPr lang="es-CL" sz="3200" dirty="0">
                <a:cs typeface="Calibri"/>
              </a:rPr>
            </a:br>
            <a:r>
              <a:rPr lang="es-CL" sz="3200" dirty="0">
                <a:cs typeface="Calibri"/>
              </a:rPr>
              <a:t/>
            </a:r>
            <a:br>
              <a:rPr lang="es-CL" sz="3200" dirty="0">
                <a:cs typeface="Calibri"/>
              </a:rPr>
            </a:br>
            <a:endParaRPr lang="es-CL" sz="3200" dirty="0" smtClean="0">
              <a:latin typeface="Calibri"/>
              <a:cs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614172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29293" y="6611791"/>
            <a:ext cx="12394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 smtClean="0">
                <a:solidFill>
                  <a:srgbClr val="FFFFFF"/>
                </a:solidFill>
                <a:latin typeface="Calibri"/>
                <a:cs typeface="Calibri"/>
              </a:rPr>
              <a:t>Fecha: Marzo, 2020 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5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DATOS: </a:t>
            </a:r>
            <a:r>
              <a:rPr lang="pl-PL" sz="1400" dirty="0" smtClean="0">
                <a:solidFill>
                  <a:schemeClr val="bg1"/>
                </a:solidFill>
                <a:latin typeface="CAilbri"/>
                <a:cs typeface="CAilbri"/>
              </a:rPr>
              <a:t>NNNCONSULT (NIC, NOC y </a:t>
            </a:r>
            <a:r>
              <a:rPr lang="pl-PL" sz="1400" dirty="0">
                <a:solidFill>
                  <a:schemeClr val="bg1"/>
                </a:solidFill>
                <a:latin typeface="CAilbri"/>
                <a:cs typeface="CAilbri"/>
              </a:rPr>
              <a:t>NANDA)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150813" y="1170601"/>
            <a:ext cx="1808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Características</a:t>
            </a:r>
            <a:r>
              <a:rPr lang="es-CL" sz="1400" b="1" dirty="0"/>
              <a:t>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del área de Salud que p</a:t>
            </a:r>
            <a:r>
              <a:rPr lang="es-ES" sz="1400" dirty="0" smtClean="0"/>
              <a:t>ermite </a:t>
            </a:r>
            <a:r>
              <a:rPr lang="es-ES" sz="1400" dirty="0"/>
              <a:t>el uso de las taxonomías </a:t>
            </a:r>
            <a:r>
              <a:rPr lang="es-ES" sz="1400" dirty="0" smtClean="0"/>
              <a:t>NANDA</a:t>
            </a:r>
            <a:r>
              <a:rPr lang="es-ES" sz="1400" dirty="0"/>
              <a:t>, </a:t>
            </a:r>
            <a:r>
              <a:rPr lang="es-ES" sz="1400" dirty="0" smtClean="0"/>
              <a:t>NIC y NOC.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 mayoría de los documentos está en español.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5"/>
              </a:rPr>
              <a:t>manual de uso</a:t>
            </a:r>
            <a:r>
              <a:rPr lang="es-CL" sz="1400" dirty="0" smtClean="0"/>
              <a:t>.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6"/>
          <a:srcRect l="1188" t="7426" r="6144" b="10042"/>
          <a:stretch/>
        </p:blipFill>
        <p:spPr bwMode="auto">
          <a:xfrm>
            <a:off x="478401" y="820830"/>
            <a:ext cx="6416048" cy="4470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 UDLA: PORTAL DE RECURSOS DE SALUD OVID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06143" y="1581665"/>
            <a:ext cx="2652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del área de Salud que incluye: revistas (62 títulos), libros (23 títulos), videos, herramientas clínicas.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Se debe buscar en inglés.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más detalle revise el </a:t>
            </a:r>
            <a:r>
              <a:rPr lang="es-CL" sz="1400" dirty="0" smtClean="0">
                <a:hlinkClick r:id="rId5"/>
              </a:rPr>
              <a:t>tutorial</a:t>
            </a:r>
            <a:r>
              <a:rPr lang="es-CL" sz="1400" dirty="0" smtClean="0"/>
              <a:t>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6"/>
          <a:srcRect l="14426" t="8062" r="15988" b="8557"/>
          <a:stretch/>
        </p:blipFill>
        <p:spPr bwMode="auto">
          <a:xfrm>
            <a:off x="646735" y="1114468"/>
            <a:ext cx="5065696" cy="4454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64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3"/>
          <a:srcRect t="8296" r="17168" b="8057"/>
          <a:stretch/>
        </p:blipFill>
        <p:spPr bwMode="auto">
          <a:xfrm>
            <a:off x="336893" y="1136014"/>
            <a:ext cx="5474627" cy="4949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 UDLA: SCOPUS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16418" y="2989224"/>
            <a:ext cx="28063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referencial.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Se debe buscar en inglés.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Revise más detalles en la </a:t>
            </a:r>
            <a:r>
              <a:rPr lang="es-CL" sz="1400" dirty="0">
                <a:hlinkClick r:id="rId6"/>
              </a:rPr>
              <a:t>guía </a:t>
            </a:r>
            <a:r>
              <a:rPr lang="es-CL" sz="1400" dirty="0" smtClean="0">
                <a:hlinkClick r:id="rId6"/>
              </a:rPr>
              <a:t>del usuario</a:t>
            </a:r>
            <a:r>
              <a:rPr lang="es-CL" sz="1400" dirty="0" smtClean="0"/>
              <a:t> 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ver las revistas que contiene, dar click en «Content Coverage» y luego ir a «</a:t>
            </a:r>
            <a:r>
              <a:rPr lang="en-US" sz="1400" dirty="0"/>
              <a:t>Download the Source title list</a:t>
            </a:r>
            <a:r>
              <a:rPr lang="es-CL" sz="1400" dirty="0"/>
              <a:t>» (ver primera hoja y las temáticas a partir de columna AE).</a:t>
            </a:r>
            <a:endParaRPr lang="es-CL" sz="1400" dirty="0" smtClean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1148080" y="4947920"/>
            <a:ext cx="5161280" cy="4978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3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 UDLA: THOMSON REUTERS - ÁREA JURÍDICA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9736" y="4608533"/>
            <a:ext cx="69761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Base de datos del área de Derecho</a:t>
            </a:r>
            <a:r>
              <a:rPr lang="es-CL" sz="1400" dirty="0" smtClean="0"/>
              <a:t>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Contiene </a:t>
            </a:r>
            <a:r>
              <a:rPr lang="es-ES" sz="1400" dirty="0"/>
              <a:t>Jurisprudencia, Doctrina y Legislación, analizada e </a:t>
            </a:r>
            <a:r>
              <a:rPr lang="es-ES" sz="1400" dirty="0" smtClean="0"/>
              <a:t>interrelacionada.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I</a:t>
            </a:r>
            <a:r>
              <a:rPr lang="es-ES" sz="1400" dirty="0" smtClean="0"/>
              <a:t>ncluye </a:t>
            </a:r>
            <a:r>
              <a:rPr lang="es-ES" sz="1400" dirty="0"/>
              <a:t>26 </a:t>
            </a:r>
            <a:r>
              <a:rPr lang="es-ES" sz="1400" dirty="0" smtClean="0"/>
              <a:t>revistas.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Se pueden ver los Códigos de Chile, la Constitución y modelos de formularios.</a:t>
            </a:r>
            <a:endParaRPr lang="es-CL" sz="14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Para más detalle, revise el </a:t>
            </a:r>
            <a:r>
              <a:rPr lang="es-ES" sz="1400" dirty="0" smtClean="0">
                <a:hlinkClick r:id="rId5"/>
              </a:rPr>
              <a:t>video</a:t>
            </a:r>
            <a:r>
              <a:rPr lang="es-ES" sz="1400" dirty="0" smtClean="0"/>
              <a:t>.</a:t>
            </a:r>
            <a:endParaRPr lang="es-CL" sz="1400" dirty="0" smtClean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6"/>
          <a:srcRect t="10396" r="1052" b="23197"/>
          <a:stretch/>
        </p:blipFill>
        <p:spPr bwMode="auto">
          <a:xfrm>
            <a:off x="532510" y="879781"/>
            <a:ext cx="6721045" cy="3926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39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101322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 UDLA: THOMSON REUTERS </a:t>
            </a:r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-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ÁREA TRIBUTARIA CONTABLE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5"/>
          <a:srcRect t="7213" r="2070" b="14286"/>
          <a:stretch/>
        </p:blipFill>
        <p:spPr bwMode="auto">
          <a:xfrm>
            <a:off x="303463" y="792522"/>
            <a:ext cx="6944936" cy="4319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69829" y="5185365"/>
            <a:ext cx="7808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Base de datos del área </a:t>
            </a:r>
            <a:r>
              <a:rPr lang="es-ES" sz="1400" dirty="0" smtClean="0"/>
              <a:t>Tributaria Contable</a:t>
            </a:r>
            <a:r>
              <a:rPr lang="es-CL" sz="1400" dirty="0" smtClean="0"/>
              <a:t>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Plataforma de acceso web con información actualizada en áreas Tributaria, Contabilidad- IFRS, Laboral y Comercio exterior.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Para más detalle, revise el </a:t>
            </a:r>
            <a:r>
              <a:rPr lang="es-ES" sz="1400" dirty="0">
                <a:hlinkClick r:id="rId6"/>
              </a:rPr>
              <a:t>video</a:t>
            </a:r>
            <a:r>
              <a:rPr lang="es-E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2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 UDLA: VISIBLE BODY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5"/>
          <a:srcRect l="17143" t="7000" r="17006" b="38432"/>
          <a:stretch/>
        </p:blipFill>
        <p:spPr bwMode="auto">
          <a:xfrm>
            <a:off x="446887" y="917396"/>
            <a:ext cx="6139294" cy="3911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7 CuadroTexto"/>
          <p:cNvSpPr txBox="1"/>
          <p:nvPr/>
        </p:nvSpPr>
        <p:spPr>
          <a:xfrm>
            <a:off x="6397559" y="1581665"/>
            <a:ext cx="24073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del área de Salud.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Programa con módulos </a:t>
            </a:r>
            <a:r>
              <a:rPr lang="es-ES" sz="1400" dirty="0"/>
              <a:t>interactivos en 3D, animaciones, </a:t>
            </a:r>
            <a:r>
              <a:rPr lang="es-ES" sz="1400" dirty="0" smtClean="0"/>
              <a:t>cuestionarios sobre Anatomía</a:t>
            </a:r>
            <a:r>
              <a:rPr lang="es-ES" sz="1400" dirty="0"/>
              <a:t>,  Fisiología, </a:t>
            </a:r>
            <a:r>
              <a:rPr lang="es-ES" sz="1400" dirty="0" smtClean="0"/>
              <a:t>Músculos, </a:t>
            </a:r>
            <a:r>
              <a:rPr lang="es-ES" sz="1400" dirty="0"/>
              <a:t>Esqueleto y el Sistema </a:t>
            </a:r>
            <a:r>
              <a:rPr lang="es-ES" sz="1400" dirty="0" smtClean="0"/>
              <a:t>Circulatorio. 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más detalles revise el </a:t>
            </a:r>
            <a:r>
              <a:rPr lang="es-CL" sz="1400" dirty="0" smtClean="0">
                <a:hlinkClick r:id="rId6"/>
              </a:rPr>
              <a:t>video</a:t>
            </a:r>
            <a:r>
              <a:rPr lang="es-CL" sz="1400" dirty="0" smtClean="0"/>
              <a:t>.</a:t>
            </a:r>
            <a:endParaRPr lang="es-CL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LIBROS ELECTRÓNICOS: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E-LIBRO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5"/>
          <a:srcRect t="7638" r="1392" b="4102"/>
          <a:stretch/>
        </p:blipFill>
        <p:spPr bwMode="auto">
          <a:xfrm>
            <a:off x="382021" y="816990"/>
            <a:ext cx="6498914" cy="4433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4 CuadroTexto"/>
          <p:cNvSpPr txBox="1"/>
          <p:nvPr/>
        </p:nvSpPr>
        <p:spPr>
          <a:xfrm>
            <a:off x="7119991" y="1174699"/>
            <a:ext cx="18444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/>
              <a:t>Características: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Plataforma multidisciplinaria.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 mayoría de los documentos está en español.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Tiene servicio </a:t>
            </a:r>
            <a:r>
              <a:rPr lang="es-CL" sz="1400" dirty="0"/>
              <a:t>de </a:t>
            </a:r>
            <a:r>
              <a:rPr lang="es-CL" sz="1400" dirty="0" smtClean="0"/>
              <a:t>alerta. 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Se pueden guardar búsquedas.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6"/>
              </a:rPr>
              <a:t>video</a:t>
            </a:r>
            <a:r>
              <a:rPr lang="es-CL" sz="1400" dirty="0" smtClean="0"/>
              <a:t>.</a:t>
            </a:r>
            <a:endParaRPr lang="es-C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LIBROS ELECTRÓNICOS: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LIBROS LAUREATE - CENGAGE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5"/>
          <a:srcRect l="11372" t="7002" r="13951" b="8769"/>
          <a:stretch/>
        </p:blipFill>
        <p:spPr bwMode="auto">
          <a:xfrm>
            <a:off x="380999" y="909458"/>
            <a:ext cx="5290335" cy="4392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4 CuadroTexto"/>
          <p:cNvSpPr txBox="1"/>
          <p:nvPr/>
        </p:nvSpPr>
        <p:spPr>
          <a:xfrm>
            <a:off x="6113124" y="1174699"/>
            <a:ext cx="27226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/>
              <a:t>Características: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Plataforma multidisciplinaria</a:t>
            </a:r>
            <a:r>
              <a:rPr lang="es-CL" sz="1400" dirty="0"/>
              <a:t> </a:t>
            </a:r>
            <a:r>
              <a:rPr lang="es-CL" sz="1400" dirty="0" smtClean="0"/>
              <a:t>que incluye libros de </a:t>
            </a:r>
            <a:r>
              <a:rPr lang="es-CL" sz="1400" dirty="0"/>
              <a:t>la editorial </a:t>
            </a:r>
            <a:r>
              <a:rPr lang="es-CL" sz="1400" dirty="0" smtClean="0"/>
              <a:t>Cengage.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 mayoría de los documentos está en español.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Se debe utilizar esta caja de búsqueda, para buscar los títulos.</a:t>
            </a:r>
            <a:endParaRPr lang="es-CL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en Chrome </a:t>
            </a:r>
            <a:r>
              <a:rPr lang="es-CL" sz="1400" dirty="0"/>
              <a:t>el siguiente </a:t>
            </a:r>
            <a:r>
              <a:rPr lang="es-CL" sz="1400" dirty="0" smtClean="0"/>
              <a:t>link: </a:t>
            </a:r>
            <a:r>
              <a:rPr lang="es-CL" sz="1400" dirty="0">
                <a:hlinkClick r:id="rId6"/>
              </a:rPr>
              <a:t>https://</a:t>
            </a:r>
            <a:r>
              <a:rPr lang="es-CL" sz="1400" dirty="0" smtClean="0">
                <a:hlinkClick r:id="rId6"/>
              </a:rPr>
              <a:t>drive.google.com/drive/folders/1YUJ2WOo2_I5CdrPOaQ0_AC0lcPoWBa_F?usp=sharing</a:t>
            </a:r>
            <a:endParaRPr lang="es-CL" sz="1400" dirty="0"/>
          </a:p>
        </p:txBody>
      </p:sp>
      <p:cxnSp>
        <p:nvCxnSpPr>
          <p:cNvPr id="11" name="5 Conector recto de flecha"/>
          <p:cNvCxnSpPr/>
          <p:nvPr/>
        </p:nvCxnSpPr>
        <p:spPr>
          <a:xfrm flipH="1" flipV="1">
            <a:off x="4834576" y="1345267"/>
            <a:ext cx="1648417" cy="17601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LIBROS ELECTRÓNICOS: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LIBROS LAUREATE </a:t>
            </a:r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-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PEARSON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5"/>
          <a:srcRect l="17651" t="7213" r="18703" b="11740"/>
          <a:stretch/>
        </p:blipFill>
        <p:spPr bwMode="auto">
          <a:xfrm>
            <a:off x="536022" y="816990"/>
            <a:ext cx="5474360" cy="4309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4 CuadroTexto"/>
          <p:cNvSpPr txBox="1"/>
          <p:nvPr/>
        </p:nvSpPr>
        <p:spPr>
          <a:xfrm>
            <a:off x="6205592" y="1226582"/>
            <a:ext cx="2722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/>
              <a:t>Características: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Plataforma multidisciplinaria</a:t>
            </a:r>
            <a:r>
              <a:rPr lang="es-CL" sz="1400" dirty="0"/>
              <a:t> </a:t>
            </a:r>
            <a:r>
              <a:rPr lang="es-CL" sz="1400" dirty="0" smtClean="0"/>
              <a:t>que incluye libros de </a:t>
            </a:r>
            <a:r>
              <a:rPr lang="es-CL" sz="1400" dirty="0"/>
              <a:t>la editorial Pearson.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 mayoría de los documentos está en español.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6"/>
              </a:rPr>
              <a:t>video</a:t>
            </a:r>
            <a:r>
              <a:rPr lang="es-CL" sz="1400" dirty="0" smtClean="0"/>
              <a:t>.</a:t>
            </a:r>
            <a:endParaRPr lang="es-C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LIBROS ELECTRÓNICOS: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LIBROS LAUREATE </a:t>
            </a:r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-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MCGRAW-HILL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5"/>
          <a:srcRect t="8487" r="1222" b="4738"/>
          <a:stretch/>
        </p:blipFill>
        <p:spPr bwMode="auto">
          <a:xfrm>
            <a:off x="310473" y="1014750"/>
            <a:ext cx="5761554" cy="4081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4 CuadroTexto"/>
          <p:cNvSpPr txBox="1"/>
          <p:nvPr/>
        </p:nvSpPr>
        <p:spPr>
          <a:xfrm>
            <a:off x="6205592" y="1404971"/>
            <a:ext cx="27226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/>
              <a:t>Características: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Plataforma multidisciplinaria</a:t>
            </a:r>
            <a:r>
              <a:rPr lang="es-CL" sz="1400" dirty="0"/>
              <a:t> </a:t>
            </a:r>
            <a:r>
              <a:rPr lang="es-CL" sz="1400" dirty="0" smtClean="0"/>
              <a:t>que incluye libros de </a:t>
            </a:r>
            <a:r>
              <a:rPr lang="es-CL" sz="1400" dirty="0"/>
              <a:t>la editorial McGraw </a:t>
            </a:r>
            <a:r>
              <a:rPr lang="es-CL" sz="1400" dirty="0" smtClean="0"/>
              <a:t>Hill.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 mayoría de los documentos está en español.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</a:t>
            </a:r>
            <a:r>
              <a:rPr lang="es-CL" sz="1400" dirty="0" smtClean="0">
                <a:hlinkClick r:id="rId6"/>
              </a:rPr>
              <a:t>video</a:t>
            </a:r>
            <a:r>
              <a:rPr lang="es-CL" sz="1400" dirty="0" smtClean="0"/>
              <a:t> (usa misma plataforma que E-Libro).</a:t>
            </a:r>
            <a:endParaRPr lang="es-C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CONTENIDO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4" y="641586"/>
            <a:ext cx="5861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Introducción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Recursos electrónicos UDLA</a:t>
            </a:r>
          </a:p>
          <a:p>
            <a:pPr lvl="0"/>
            <a:endParaRPr lang="fr-FR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Bases de datos</a:t>
            </a:r>
          </a:p>
          <a:p>
            <a:pPr marL="342900" lvl="0" indent="-342900">
              <a:buFont typeface="+mj-lt"/>
              <a:buAutoNum type="arabicPeriod"/>
            </a:pPr>
            <a:endParaRPr lang="es-E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Libros electrónicos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Revistas electrónicas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Servicio </a:t>
            </a:r>
            <a:r>
              <a:rPr lang="es-ES" sz="1400" dirty="0"/>
              <a:t>UDLA: Referencia electrónica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585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LIBROS ELECTRÓNICOS: </a:t>
            </a:r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LIBROS WOLTERS KLUWER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5"/>
          <a:srcRect l="15204" t="12094" r="16328" b="31683"/>
          <a:stretch/>
        </p:blipFill>
        <p:spPr bwMode="auto">
          <a:xfrm>
            <a:off x="472611" y="816990"/>
            <a:ext cx="6788185" cy="3759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7 CuadroTexto"/>
          <p:cNvSpPr txBox="1"/>
          <p:nvPr/>
        </p:nvSpPr>
        <p:spPr>
          <a:xfrm>
            <a:off x="395535" y="4681269"/>
            <a:ext cx="5548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Plataforma del área de Salud</a:t>
            </a:r>
            <a:r>
              <a:rPr lang="es-CL" sz="1400" dirty="0"/>
              <a:t>, incluye 8 </a:t>
            </a:r>
            <a:r>
              <a:rPr lang="es-CL" sz="1400" dirty="0" smtClean="0"/>
              <a:t>títulos en español.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más detalles revise el </a:t>
            </a:r>
            <a:r>
              <a:rPr lang="es-CL" sz="1400" dirty="0" smtClean="0">
                <a:hlinkClick r:id="rId6"/>
              </a:rPr>
              <a:t>video</a:t>
            </a:r>
            <a:r>
              <a:rPr lang="es-CL" sz="1400" dirty="0" smtClean="0"/>
              <a:t>.</a:t>
            </a:r>
            <a:endParaRPr lang="es-CL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</a:t>
            </a:r>
            <a:r>
              <a:rPr lang="en-US" sz="1400" dirty="0" smtClean="0">
                <a:solidFill>
                  <a:schemeClr val="bg1"/>
                </a:solidFill>
                <a:latin typeface="CAilbri"/>
                <a:cs typeface="CAilbri"/>
              </a:rPr>
              <a:t>AMERICAN JOURNAL OF VETERINARY RESEARCH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17 CuadroTexto"/>
          <p:cNvSpPr txBox="1"/>
          <p:nvPr/>
        </p:nvSpPr>
        <p:spPr>
          <a:xfrm>
            <a:off x="6482993" y="1601658"/>
            <a:ext cx="25832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Revista de Medicina Veterinaria.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Contiene informes cuyo objetivo es </a:t>
            </a:r>
            <a:r>
              <a:rPr lang="es-ES" sz="1400" dirty="0"/>
              <a:t>mejorar la salud, el bienestar y el rendimiento de los animales y los seres humanos.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inglés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más detalle revise la </a:t>
            </a:r>
            <a:r>
              <a:rPr lang="es-CL" sz="1400" dirty="0" smtClean="0">
                <a:hlinkClick r:id="rId5"/>
              </a:rPr>
              <a:t>ayuda</a:t>
            </a:r>
            <a:r>
              <a:rPr lang="es-CL" sz="1400" dirty="0" smtClean="0"/>
              <a:t>.</a:t>
            </a:r>
            <a:endParaRPr lang="es-CL" sz="1400" dirty="0" smtClean="0"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6"/>
          <a:srcRect t="10184" r="8351" b="12164"/>
          <a:stretch/>
        </p:blipFill>
        <p:spPr bwMode="auto">
          <a:xfrm>
            <a:off x="324061" y="1080436"/>
            <a:ext cx="5912351" cy="3881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42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APA PSYCARTICLES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17 CuadroTexto"/>
          <p:cNvSpPr txBox="1"/>
          <p:nvPr/>
        </p:nvSpPr>
        <p:spPr>
          <a:xfrm>
            <a:off x="6397560" y="1611932"/>
            <a:ext cx="24859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Revistas de Psicología.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inglés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ver los títulos que contiene, se debe dar un click en BROWSE y luego en Journal Articles.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Para más detalles ver el </a:t>
            </a:r>
            <a:r>
              <a:rPr lang="es-ES" sz="1400" dirty="0" smtClean="0">
                <a:hlinkClick r:id="rId5"/>
              </a:rPr>
              <a:t>video</a:t>
            </a:r>
            <a:r>
              <a:rPr lang="es-ES" sz="1400" dirty="0" smtClean="0"/>
              <a:t>.</a:t>
            </a:r>
            <a:endParaRPr lang="es-CL" sz="1400" dirty="0" smtClean="0"/>
          </a:p>
        </p:txBody>
      </p:sp>
      <p:pic>
        <p:nvPicPr>
          <p:cNvPr id="13" name="Imagen 12"/>
          <p:cNvPicPr/>
          <p:nvPr/>
        </p:nvPicPr>
        <p:blipFill rotWithShape="1">
          <a:blip r:embed="rId6"/>
          <a:srcRect l="12390" t="11032" r="20910" b="14287"/>
          <a:stretch/>
        </p:blipFill>
        <p:spPr bwMode="auto">
          <a:xfrm>
            <a:off x="620981" y="981972"/>
            <a:ext cx="5551131" cy="4761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5 Conector recto de flecha"/>
          <p:cNvCxnSpPr/>
          <p:nvPr/>
        </p:nvCxnSpPr>
        <p:spPr>
          <a:xfrm flipH="1" flipV="1">
            <a:off x="1736333" y="2024009"/>
            <a:ext cx="4767210" cy="11076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BEIC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5"/>
          <a:srcRect t="6161" r="12422" b="13033"/>
          <a:stretch/>
        </p:blipFill>
        <p:spPr bwMode="auto">
          <a:xfrm>
            <a:off x="395535" y="986472"/>
            <a:ext cx="4911725" cy="3625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17 CuadroTexto"/>
          <p:cNvSpPr txBox="1"/>
          <p:nvPr/>
        </p:nvSpPr>
        <p:spPr>
          <a:xfrm>
            <a:off x="5651498" y="860161"/>
            <a:ext cx="32870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Su </a:t>
            </a:r>
            <a:r>
              <a:rPr lang="es-ES" sz="1400" dirty="0"/>
              <a:t>objetivo es entregar acceso gratuito </a:t>
            </a:r>
            <a:r>
              <a:rPr lang="es-ES" sz="1400" dirty="0" smtClean="0"/>
              <a:t>a un </a:t>
            </a:r>
            <a:r>
              <a:rPr lang="es-ES" sz="1400" dirty="0"/>
              <a:t>conjunto de casi seis mil revistas científicas y tecnológicas en formato electrónico y en más de </a:t>
            </a:r>
            <a:r>
              <a:rPr lang="es-ES" sz="1400" dirty="0" smtClean="0"/>
              <a:t>100 </a:t>
            </a:r>
            <a:r>
              <a:rPr lang="es-ES" sz="1400" dirty="0"/>
              <a:t>áreas </a:t>
            </a:r>
            <a:r>
              <a:rPr lang="es-ES" sz="1400" dirty="0" smtClean="0"/>
              <a:t>disciplinarias, solo a las </a:t>
            </a:r>
            <a:r>
              <a:rPr lang="es-ES" sz="1400" dirty="0"/>
              <a:t>instituciones participantes</a:t>
            </a:r>
            <a:r>
              <a:rPr lang="es-ES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</a:t>
            </a:r>
            <a:r>
              <a:rPr lang="es-ES" sz="1400" dirty="0" smtClean="0"/>
              <a:t>inglés.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Para más detalles ver la </a:t>
            </a:r>
            <a:r>
              <a:rPr lang="es-ES" sz="1400" dirty="0" smtClean="0">
                <a:hlinkClick r:id="rId6"/>
              </a:rPr>
              <a:t>información</a:t>
            </a:r>
            <a:r>
              <a:rPr lang="es-ES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Los investigadores que quieran acceder deben solicitar una cuenta a </a:t>
            </a:r>
            <a:r>
              <a:rPr lang="es-ES" sz="1400" dirty="0">
                <a:hlinkClick r:id="rId7"/>
              </a:rPr>
              <a:t>nbaeza@udla.cl</a:t>
            </a:r>
            <a:r>
              <a:rPr lang="es-ES" sz="1400" dirty="0"/>
              <a:t>, para lo cual deben enviar los siguientes datos: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400" dirty="0"/>
              <a:t>Rut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400" dirty="0"/>
              <a:t>Nombres y apellidos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400" dirty="0"/>
              <a:t>Cargo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400" dirty="0"/>
              <a:t>Correo UDLA </a:t>
            </a:r>
            <a:endParaRPr lang="es-ES" sz="1400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s-ES" sz="1400" dirty="0" smtClean="0"/>
              <a:t>Correo </a:t>
            </a:r>
            <a:r>
              <a:rPr lang="es-ES" sz="1400" dirty="0"/>
              <a:t>personal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400" dirty="0" smtClean="0"/>
              <a:t>Campus.</a:t>
            </a:r>
            <a:endParaRPr lang="es-ES" sz="1400" dirty="0"/>
          </a:p>
          <a:p>
            <a:pPr algn="just"/>
            <a:endParaRPr lang="es-CL" sz="1400" dirty="0" smtClean="0"/>
          </a:p>
        </p:txBody>
      </p:sp>
    </p:spTree>
    <p:extLst>
      <p:ext uri="{BB962C8B-B14F-4D97-AF65-F5344CB8AC3E}">
        <p14:creationId xmlns:p14="http://schemas.microsoft.com/office/powerpoint/2010/main" val="30938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COLECCIÓN TAYLOR &amp; FRANCIS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5"/>
          <a:srcRect l="1867" t="11245" r="6619" b="11316"/>
          <a:stretch/>
        </p:blipFill>
        <p:spPr bwMode="auto">
          <a:xfrm>
            <a:off x="395535" y="899577"/>
            <a:ext cx="5686766" cy="4319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7 CuadroTexto"/>
          <p:cNvSpPr txBox="1"/>
          <p:nvPr/>
        </p:nvSpPr>
        <p:spPr>
          <a:xfrm>
            <a:off x="6397560" y="1611932"/>
            <a:ext cx="24859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Revistas de  Ciencias Sociales y Humanidades.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inglés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más detalles revise la </a:t>
            </a:r>
            <a:r>
              <a:rPr lang="es-CL" sz="1400" dirty="0" smtClean="0">
                <a:hlinkClick r:id="rId6"/>
              </a:rPr>
              <a:t>guía para el usuario</a:t>
            </a:r>
            <a:r>
              <a:rPr lang="es-CL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1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JAMA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17 CuadroTexto"/>
          <p:cNvSpPr txBox="1"/>
          <p:nvPr/>
        </p:nvSpPr>
        <p:spPr>
          <a:xfrm>
            <a:off x="6397560" y="1611932"/>
            <a:ext cx="24859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Revistas de  Salud.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inglés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Para más detalle revise el </a:t>
            </a:r>
            <a:r>
              <a:rPr lang="es-ES" sz="1400" dirty="0" smtClean="0">
                <a:hlinkClick r:id="rId5"/>
              </a:rPr>
              <a:t>video</a:t>
            </a:r>
            <a:r>
              <a:rPr lang="es-ES" sz="1400" dirty="0" smtClean="0"/>
              <a:t>.</a:t>
            </a:r>
            <a:endParaRPr lang="es-CL" sz="1400" dirty="0" smtClean="0"/>
          </a:p>
        </p:txBody>
      </p:sp>
      <p:pic>
        <p:nvPicPr>
          <p:cNvPr id="10" name="Imagen 9"/>
          <p:cNvPicPr/>
          <p:nvPr/>
        </p:nvPicPr>
        <p:blipFill rotWithShape="1">
          <a:blip r:embed="rId6"/>
          <a:srcRect l="2885" t="7001" r="1731" b="7497"/>
          <a:stretch/>
        </p:blipFill>
        <p:spPr bwMode="auto">
          <a:xfrm>
            <a:off x="451999" y="1139194"/>
            <a:ext cx="5889096" cy="431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2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</a:t>
            </a:r>
            <a:r>
              <a:rPr lang="en-US" sz="1400" dirty="0" smtClean="0">
                <a:solidFill>
                  <a:schemeClr val="bg1"/>
                </a:solidFill>
                <a:latin typeface="CAilbri"/>
                <a:cs typeface="CAilbri"/>
              </a:rPr>
              <a:t>JOURNAL OF FELINE MEDICINE AND SURGERY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17 CuadroTexto"/>
          <p:cNvSpPr txBox="1"/>
          <p:nvPr/>
        </p:nvSpPr>
        <p:spPr>
          <a:xfrm>
            <a:off x="6397560" y="1611932"/>
            <a:ext cx="24859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Revista de Medicina Veterinaria, </a:t>
            </a:r>
            <a:r>
              <a:rPr lang="es-ES" sz="1400" dirty="0" smtClean="0"/>
              <a:t>aplicada </a:t>
            </a:r>
            <a:r>
              <a:rPr lang="es-ES" sz="1400" dirty="0"/>
              <a:t>a los gatos domésticos</a:t>
            </a:r>
            <a:r>
              <a:rPr lang="es-ES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Los </a:t>
            </a:r>
            <a:r>
              <a:rPr lang="es-ES" sz="1400" dirty="0"/>
              <a:t>editores en jefe son A. H. Sparkes y M. Scherk, ambos de la International Society of Feline Medicine.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inglés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ver más detalle revise el </a:t>
            </a:r>
            <a:r>
              <a:rPr lang="es-CL" sz="1400" dirty="0" smtClean="0">
                <a:hlinkClick r:id="rId5"/>
              </a:rPr>
              <a:t>manual de uso</a:t>
            </a:r>
            <a:r>
              <a:rPr lang="es-CL" sz="1400" dirty="0" smtClean="0"/>
              <a:t>.</a:t>
            </a:r>
            <a:endParaRPr lang="es-CL" sz="1400" dirty="0" smtClean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6"/>
          <a:srcRect l="12559" t="6577" r="2410" b="9618"/>
          <a:stretch/>
        </p:blipFill>
        <p:spPr bwMode="auto">
          <a:xfrm>
            <a:off x="480477" y="950808"/>
            <a:ext cx="5745662" cy="4350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2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</a:t>
            </a:r>
            <a:r>
              <a:rPr lang="en-US" sz="1400" dirty="0" smtClean="0">
                <a:solidFill>
                  <a:schemeClr val="bg1"/>
                </a:solidFill>
                <a:latin typeface="CAilbri"/>
                <a:cs typeface="CAilbri"/>
              </a:rPr>
              <a:t>JOURNAL OF SMALL ANIMAL PRACTICE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17 CuadroTexto"/>
          <p:cNvSpPr txBox="1"/>
          <p:nvPr/>
        </p:nvSpPr>
        <p:spPr>
          <a:xfrm>
            <a:off x="6397560" y="1611932"/>
            <a:ext cx="24859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Revista de Medicina Veterinaria </a:t>
            </a:r>
            <a:r>
              <a:rPr lang="es-ES" sz="1400" dirty="0"/>
              <a:t>y cirugía relacionada con perros, gatos y otros animales de compañía. </a:t>
            </a:r>
            <a:endParaRPr lang="es-ES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Revista </a:t>
            </a:r>
            <a:r>
              <a:rPr lang="es-ES" sz="1400" dirty="0"/>
              <a:t>de la British Animal Veterinary Association y también la revista científica oficial de la World Small Animal Veterinary Association.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inglés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ver más detalle revise el </a:t>
            </a:r>
            <a:r>
              <a:rPr lang="es-CL" sz="1400" dirty="0" smtClean="0">
                <a:hlinkClick r:id="rId5"/>
              </a:rPr>
              <a:t>video</a:t>
            </a:r>
            <a:r>
              <a:rPr lang="es-CL" sz="1400" dirty="0" smtClean="0"/>
              <a:t>.</a:t>
            </a:r>
            <a:endParaRPr lang="es-CL" sz="1400" dirty="0" smtClean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6"/>
          <a:srcRect l="13916" t="8910" r="17007" b="4315"/>
          <a:stretch/>
        </p:blipFill>
        <p:spPr bwMode="auto">
          <a:xfrm>
            <a:off x="395535" y="816989"/>
            <a:ext cx="5779234" cy="4977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REVISTAS ELECTRÓNICAS UDLA: </a:t>
            </a:r>
            <a:r>
              <a:rPr lang="en-US" sz="1400" dirty="0" smtClean="0">
                <a:solidFill>
                  <a:schemeClr val="bg1"/>
                </a:solidFill>
                <a:latin typeface="CAilbri"/>
                <a:cs typeface="CAilbri"/>
              </a:rPr>
              <a:t>SIMULATION IN HEALTHCARE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5"/>
          <a:srcRect l="679" t="7213" r="2070" b="17893"/>
          <a:stretch/>
        </p:blipFill>
        <p:spPr bwMode="auto">
          <a:xfrm>
            <a:off x="313341" y="691200"/>
            <a:ext cx="6395683" cy="4052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7 CuadroTexto"/>
          <p:cNvSpPr txBox="1"/>
          <p:nvPr/>
        </p:nvSpPr>
        <p:spPr>
          <a:xfrm>
            <a:off x="916202" y="5115487"/>
            <a:ext cx="5624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Características:</a:t>
            </a:r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/>
              <a:t>Revistas </a:t>
            </a:r>
            <a:r>
              <a:rPr lang="es-CL" sz="1400" dirty="0" smtClean="0"/>
              <a:t>del área de  Salud, </a:t>
            </a:r>
            <a:r>
              <a:rPr lang="es-CL" sz="1400" dirty="0"/>
              <a:t>específicamente para Simulación </a:t>
            </a:r>
            <a:r>
              <a:rPr lang="es-CL" sz="1400" dirty="0" smtClean="0"/>
              <a:t>Clínica.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debe buscar en inglés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más detalles revise el </a:t>
            </a:r>
            <a:r>
              <a:rPr lang="es-CL" sz="1400" dirty="0" smtClean="0">
                <a:hlinkClick r:id="rId6"/>
              </a:rPr>
              <a:t>video</a:t>
            </a:r>
            <a:r>
              <a:rPr lang="es-CL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2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SERVICIO UDLA: REFERENCIA </a:t>
            </a:r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ELECTRÓNICA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8845" y="830973"/>
            <a:ext cx="81063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dirty="0"/>
              <a:t>Si </a:t>
            </a:r>
            <a:r>
              <a:rPr lang="es-CL" sz="1400" dirty="0" smtClean="0"/>
              <a:t>necesita </a:t>
            </a:r>
            <a:r>
              <a:rPr lang="es-CL" sz="1400" dirty="0"/>
              <a:t>ayuda para realizar </a:t>
            </a:r>
            <a:r>
              <a:rPr lang="es-CL" sz="1400" dirty="0" smtClean="0"/>
              <a:t>su investigación escriba </a:t>
            </a:r>
            <a:r>
              <a:rPr lang="es-CL" sz="1400" dirty="0"/>
              <a:t>a: </a:t>
            </a:r>
            <a:r>
              <a:rPr lang="es-CL" sz="1400" dirty="0" smtClean="0">
                <a:hlinkClick r:id="rId5"/>
              </a:rPr>
              <a:t>biblioteca@udla.cl</a:t>
            </a:r>
            <a:endParaRPr lang="es-CL" sz="1400" dirty="0" smtClean="0"/>
          </a:p>
          <a:p>
            <a:pPr algn="just"/>
            <a:endParaRPr lang="es-CL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Indique </a:t>
            </a:r>
            <a:r>
              <a:rPr lang="es-CL" sz="1400" dirty="0"/>
              <a:t>s</a:t>
            </a:r>
            <a:r>
              <a:rPr lang="es-CL" sz="1400" dirty="0" smtClean="0"/>
              <a:t>u </a:t>
            </a:r>
            <a:r>
              <a:rPr lang="es-CL" sz="1400" dirty="0"/>
              <a:t>nombre, carrera, </a:t>
            </a:r>
            <a:r>
              <a:rPr lang="es-CL" sz="1400" dirty="0" smtClean="0"/>
              <a:t>campus </a:t>
            </a:r>
            <a:r>
              <a:rPr lang="es-CL" sz="1400" dirty="0"/>
              <a:t>y </a:t>
            </a:r>
            <a:r>
              <a:rPr lang="es-CL" sz="1400" dirty="0" smtClean="0"/>
              <a:t>rut</a:t>
            </a:r>
            <a:r>
              <a:rPr lang="es-CL" sz="14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Especifique </a:t>
            </a:r>
            <a:r>
              <a:rPr lang="es-CL" sz="1400" dirty="0"/>
              <a:t>detalladamente </a:t>
            </a:r>
            <a:r>
              <a:rPr lang="es-CL" sz="1400" dirty="0" smtClean="0"/>
              <a:t>su </a:t>
            </a:r>
            <a:r>
              <a:rPr lang="es-CL" sz="1400" dirty="0"/>
              <a:t>consulta o necesidad de </a:t>
            </a:r>
            <a:r>
              <a:rPr lang="es-CL" sz="1400" dirty="0" smtClean="0"/>
              <a:t>información.</a:t>
            </a:r>
            <a:endParaRPr lang="es-CL" sz="1400" dirty="0"/>
          </a:p>
          <a:p>
            <a:pPr algn="just"/>
            <a:endParaRPr lang="es-CL" sz="1400" dirty="0"/>
          </a:p>
          <a:p>
            <a:pPr algn="just"/>
            <a:r>
              <a:rPr lang="es-CL" sz="1400" dirty="0"/>
              <a:t>Las respuestas son preparadas por una bibliotecaria referencista, </a:t>
            </a:r>
            <a:r>
              <a:rPr lang="es-CL" sz="1400" dirty="0" smtClean="0"/>
              <a:t>quien </a:t>
            </a:r>
            <a:r>
              <a:rPr lang="es-CL" sz="1400" dirty="0"/>
              <a:t>l</a:t>
            </a:r>
            <a:r>
              <a:rPr lang="es-CL" sz="1400" dirty="0" smtClean="0"/>
              <a:t>e </a:t>
            </a:r>
            <a:r>
              <a:rPr lang="es-CL" sz="1400" dirty="0"/>
              <a:t>envía los resultados por mail, en un plazo que varía entre 3 días </a:t>
            </a:r>
            <a:r>
              <a:rPr lang="es-CL" sz="1400" dirty="0" smtClean="0"/>
              <a:t>hábiles </a:t>
            </a:r>
            <a:r>
              <a:rPr lang="es-CL" sz="1400" dirty="0"/>
              <a:t>y 2 semanas (dependiendo del nivel de complejidad de </a:t>
            </a:r>
            <a:r>
              <a:rPr lang="es-CL" sz="1400" dirty="0" smtClean="0"/>
              <a:t>su consulta</a:t>
            </a:r>
            <a:r>
              <a:rPr lang="es-CL" sz="1400" dirty="0"/>
              <a:t>, y del volumen de </a:t>
            </a:r>
            <a:r>
              <a:rPr lang="es-CL" sz="1400" dirty="0" smtClean="0"/>
              <a:t>usuarios </a:t>
            </a:r>
            <a:r>
              <a:rPr lang="es-CL" sz="1400" dirty="0"/>
              <a:t>que haya consultado, ya que el </a:t>
            </a:r>
            <a:r>
              <a:rPr lang="es-CL" sz="1400" dirty="0" smtClean="0"/>
              <a:t>servicio se </a:t>
            </a:r>
            <a:r>
              <a:rPr lang="es-CL" sz="1400" dirty="0"/>
              <a:t>imparte para los </a:t>
            </a:r>
            <a:r>
              <a:rPr lang="es-CL" sz="1400" dirty="0" smtClean="0"/>
              <a:t>7 </a:t>
            </a:r>
            <a:r>
              <a:rPr lang="es-CL" sz="1400" dirty="0"/>
              <a:t>Campus</a:t>
            </a:r>
            <a:r>
              <a:rPr lang="es-CL" sz="1400" dirty="0" smtClean="0"/>
              <a:t>).</a:t>
            </a:r>
          </a:p>
          <a:p>
            <a:pPr algn="just"/>
            <a:endParaRPr lang="es-CL" sz="1400" dirty="0" smtClean="0"/>
          </a:p>
          <a:p>
            <a:pPr algn="just"/>
            <a:r>
              <a:rPr lang="es-CL" sz="1400" dirty="0" smtClean="0"/>
              <a:t>Si necesita </a:t>
            </a:r>
            <a:r>
              <a:rPr lang="es-CL" sz="1400" dirty="0"/>
              <a:t>una respuesta más rápida, </a:t>
            </a:r>
            <a:r>
              <a:rPr lang="es-CL" sz="1400" dirty="0" smtClean="0"/>
              <a:t>puede </a:t>
            </a:r>
            <a:r>
              <a:rPr lang="es-CL" sz="1400" dirty="0"/>
              <a:t>contactar en horario de </a:t>
            </a:r>
            <a:r>
              <a:rPr lang="es-CL" sz="1400" dirty="0" smtClean="0"/>
              <a:t>oficina a:</a:t>
            </a:r>
          </a:p>
          <a:p>
            <a:pPr algn="just"/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Campus </a:t>
            </a:r>
            <a:r>
              <a:rPr lang="es-ES" sz="1400" dirty="0"/>
              <a:t>LF: Betsy </a:t>
            </a:r>
            <a:r>
              <a:rPr lang="es-ES" sz="1400" dirty="0" smtClean="0"/>
              <a:t>Cabezas </a:t>
            </a:r>
            <a:r>
              <a:rPr lang="es-ES" sz="1400" dirty="0" smtClean="0">
                <a:hlinkClick r:id="rId6"/>
              </a:rPr>
              <a:t>bcabezas@udla.cl</a:t>
            </a:r>
            <a:r>
              <a:rPr lang="es-ES" sz="14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Campus MP </a:t>
            </a:r>
            <a:r>
              <a:rPr lang="es-ES" sz="1400" dirty="0"/>
              <a:t>y SC</a:t>
            </a:r>
            <a:r>
              <a:rPr lang="es-ES" sz="1400" dirty="0" smtClean="0"/>
              <a:t>: Julia Leal </a:t>
            </a:r>
            <a:r>
              <a:rPr lang="es-ES" sz="1400" dirty="0" smtClean="0">
                <a:hlinkClick r:id="rId7"/>
              </a:rPr>
              <a:t>jleal@udla.cl</a:t>
            </a:r>
            <a:r>
              <a:rPr lang="es-ES" sz="14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Campus PR: </a:t>
            </a:r>
            <a:r>
              <a:rPr lang="es-CL" sz="1400" dirty="0" smtClean="0"/>
              <a:t> </a:t>
            </a:r>
            <a:r>
              <a:rPr lang="es-CL" sz="1400" dirty="0"/>
              <a:t>M</a:t>
            </a:r>
            <a:r>
              <a:rPr lang="es-CL" sz="1400" dirty="0" smtClean="0"/>
              <a:t>aría Elena García </a:t>
            </a:r>
            <a:r>
              <a:rPr lang="es-CL" sz="1400" dirty="0" smtClean="0">
                <a:hlinkClick r:id="rId8"/>
              </a:rPr>
              <a:t>mgarcia@udla.cl</a:t>
            </a:r>
            <a:endParaRPr lang="es-CL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/>
              <a:t>Sede CO</a:t>
            </a:r>
            <a:r>
              <a:rPr lang="es-CL" sz="1400" dirty="0" smtClean="0"/>
              <a:t>: Carlos Castillo </a:t>
            </a:r>
            <a:r>
              <a:rPr lang="es-CL" sz="1400" dirty="0" smtClean="0">
                <a:hlinkClick r:id="rId9"/>
              </a:rPr>
              <a:t>ccastillob@udla.cl</a:t>
            </a:r>
            <a:r>
              <a:rPr lang="es-CL" sz="14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Sede VL</a:t>
            </a:r>
            <a:r>
              <a:rPr lang="es-ES" sz="1400" dirty="0"/>
              <a:t>: Rose Marie Olivares </a:t>
            </a:r>
            <a:r>
              <a:rPr lang="es-ES" sz="1400" dirty="0" smtClean="0">
                <a:hlinkClick r:id="rId10"/>
              </a:rPr>
              <a:t>rolivares@udla.cl</a:t>
            </a:r>
            <a:r>
              <a:rPr lang="es-ES" sz="1400" dirty="0" smtClean="0"/>
              <a:t> </a:t>
            </a:r>
            <a:endParaRPr lang="es-CL" sz="1400" dirty="0"/>
          </a:p>
          <a:p>
            <a:pPr algn="just"/>
            <a:endParaRPr lang="es-CL" sz="1400" dirty="0"/>
          </a:p>
        </p:txBody>
      </p:sp>
      <p:pic>
        <p:nvPicPr>
          <p:cNvPr id="8" name="1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31" y="3872754"/>
            <a:ext cx="745196" cy="74519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INTRODUCCIÓN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5" y="1040504"/>
            <a:ext cx="8081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A continuación, </a:t>
            </a:r>
            <a:r>
              <a:rPr lang="es-ES" sz="1200" dirty="0"/>
              <a:t>le presentamos </a:t>
            </a:r>
            <a:r>
              <a:rPr lang="es-ES" sz="1200" dirty="0" smtClean="0"/>
              <a:t>un boletín con los recursos electrónicos suscritos para </a:t>
            </a:r>
            <a:r>
              <a:rPr lang="es-ES" sz="1200" dirty="0"/>
              <a:t>el año </a:t>
            </a:r>
            <a:r>
              <a:rPr lang="es-ES" sz="1200" dirty="0" smtClean="0"/>
              <a:t>2020, </a:t>
            </a:r>
            <a:r>
              <a:rPr lang="es-ES" sz="1200" dirty="0"/>
              <a:t>por solicitud de </a:t>
            </a:r>
            <a:r>
              <a:rPr lang="es-ES" sz="1200" dirty="0" smtClean="0"/>
              <a:t>las distintas Escuelas y por la Dirección de Investigación. Estos se componen de bases de datos, libros y revistas electrónicas, de los que se  entrega una breve descripción con las principales características de cada uno, más un instructivo, video o tutorial.</a:t>
            </a:r>
          </a:p>
          <a:p>
            <a:pPr algn="just"/>
            <a:endParaRPr lang="es-ES" sz="1200" dirty="0" smtClean="0"/>
          </a:p>
          <a:p>
            <a:pPr algn="just"/>
            <a:r>
              <a:rPr lang="es-ES" sz="1200" dirty="0" smtClean="0"/>
              <a:t>Además, para facilitar el uso de los distintos recursos electrónicos </a:t>
            </a:r>
            <a:r>
              <a:rPr lang="en-US" sz="1200" dirty="0" smtClean="0"/>
              <a:t>se proporciona un listado en Excel con los documentos presentes en cada uno de estos a la fecha. Este </a:t>
            </a:r>
            <a:r>
              <a:rPr lang="en-US" sz="1200" dirty="0"/>
              <a:t>listado </a:t>
            </a:r>
            <a:r>
              <a:rPr lang="en-US" sz="1200" dirty="0" smtClean="0"/>
              <a:t>incluye: título, autor, categoría (en el caso de E-Libro</a:t>
            </a:r>
            <a:r>
              <a:rPr lang="en-US" sz="1200" dirty="0"/>
              <a:t>), </a:t>
            </a:r>
            <a:r>
              <a:rPr lang="en-US" sz="1200" dirty="0" smtClean="0"/>
              <a:t>materia, tipo </a:t>
            </a:r>
            <a:r>
              <a:rPr lang="en-US" sz="1200" dirty="0"/>
              <a:t>de </a:t>
            </a:r>
            <a:r>
              <a:rPr lang="en-US" sz="1200" dirty="0" smtClean="0"/>
              <a:t>documento, y la plataforma en la que se encuentra.</a:t>
            </a:r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r>
              <a:rPr lang="es-ES" sz="1200" dirty="0" smtClean="0"/>
              <a:t>La forma de acceder a los recursos electrónicos es a través del portal de biblioteca: </a:t>
            </a:r>
            <a:r>
              <a:rPr lang="es-ES" sz="1200" dirty="0">
                <a:hlinkClick r:id="rId5"/>
              </a:rPr>
              <a:t>https://</a:t>
            </a:r>
            <a:r>
              <a:rPr lang="es-ES" sz="1200" dirty="0" smtClean="0">
                <a:hlinkClick r:id="rId5"/>
              </a:rPr>
              <a:t>bibliotecas.udla.cl</a:t>
            </a:r>
            <a:r>
              <a:rPr lang="es-ES" sz="1200" dirty="0" smtClean="0"/>
              <a:t> o del </a:t>
            </a:r>
            <a:r>
              <a:rPr lang="es-ES" sz="1200" dirty="0"/>
              <a:t>link </a:t>
            </a:r>
            <a:r>
              <a:rPr lang="es-ES" sz="1200" dirty="0">
                <a:hlinkClick r:id="rId6"/>
              </a:rPr>
              <a:t>https://</a:t>
            </a:r>
            <a:r>
              <a:rPr lang="es-ES" sz="1200" dirty="0" smtClean="0">
                <a:hlinkClick r:id="rId6"/>
              </a:rPr>
              <a:t>recursos-electronicos.udla.cl/login</a:t>
            </a:r>
            <a:r>
              <a:rPr lang="es-ES" sz="1200" dirty="0" smtClean="0"/>
              <a:t>. Las </a:t>
            </a:r>
            <a:r>
              <a:rPr lang="es-ES" sz="1200" dirty="0"/>
              <a:t>claves </a:t>
            </a:r>
            <a:r>
              <a:rPr lang="es-ES" sz="1200" dirty="0" smtClean="0"/>
              <a:t>corresponden a </a:t>
            </a:r>
            <a:r>
              <a:rPr lang="es-ES" sz="1200" dirty="0"/>
              <a:t>las mismas del portal MiUDLA</a:t>
            </a:r>
            <a:r>
              <a:rPr lang="es-ES" sz="1200" dirty="0" smtClean="0"/>
              <a:t>. </a:t>
            </a:r>
            <a:r>
              <a:rPr lang="es-CL" sz="1200" dirty="0" smtClean="0"/>
              <a:t>Si se presentara algún problema con las claves, los usuarios deben comunicarse </a:t>
            </a:r>
            <a:r>
              <a:rPr lang="es-CL" sz="1200" dirty="0"/>
              <a:t>con: </a:t>
            </a:r>
            <a:endParaRPr lang="es-CL" sz="1200" dirty="0" smtClean="0"/>
          </a:p>
          <a:p>
            <a:pPr algn="just"/>
            <a:endParaRPr lang="es-CL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/>
              <a:t>Alumnos: Plataforma de servicios: Fono: 800 240 100 / Desde móviles: +56 222 531 999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/>
              <a:t>Docentes: Mesa de servicios TI: Fono: +56 222 531 911 / Correo: </a:t>
            </a:r>
            <a:r>
              <a:rPr lang="es-CL" sz="1200" dirty="0" smtClean="0">
                <a:hlinkClick r:id="rId7"/>
              </a:rPr>
              <a:t>msti@udla.cl</a:t>
            </a:r>
            <a:r>
              <a:rPr lang="es-CL" sz="1200" dirty="0" smtClean="0"/>
              <a:t>  </a:t>
            </a:r>
            <a:endParaRPr lang="es-CL" sz="1200" dirty="0"/>
          </a:p>
          <a:p>
            <a:pPr algn="just"/>
            <a:endParaRPr lang="es-CL" sz="1200" dirty="0" smtClean="0"/>
          </a:p>
          <a:p>
            <a:pPr algn="just"/>
            <a:r>
              <a:rPr lang="es-CL" sz="1200" dirty="0" smtClean="0"/>
              <a:t>Los </a:t>
            </a:r>
            <a:r>
              <a:rPr lang="es-CL" sz="1200" dirty="0"/>
              <a:t>navegadores que se </a:t>
            </a:r>
            <a:r>
              <a:rPr lang="es-CL" sz="1200" dirty="0" smtClean="0"/>
              <a:t>recomiendan, en su versión </a:t>
            </a:r>
            <a:r>
              <a:rPr lang="es-CL" sz="1200" dirty="0"/>
              <a:t>mínima  o </a:t>
            </a:r>
            <a:r>
              <a:rPr lang="es-CL" sz="1200" dirty="0" smtClean="0"/>
              <a:t>superior, </a:t>
            </a:r>
            <a:r>
              <a:rPr lang="es-CL" sz="1200" dirty="0"/>
              <a:t>son los siguientes: Internet Explorer v11, Edge v16, Mozilla Firefox v58, Google Chrome v49, </a:t>
            </a:r>
            <a:r>
              <a:rPr lang="es-CL" sz="1200" dirty="0" smtClean="0"/>
              <a:t>o </a:t>
            </a:r>
            <a:r>
              <a:rPr lang="es-CL" sz="1200" dirty="0"/>
              <a:t>Safari v11.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 smtClean="0"/>
              <a:t>Lo </a:t>
            </a:r>
            <a:r>
              <a:rPr lang="es-ES" sz="1200" dirty="0"/>
              <a:t>invitamos a revisar el boletín y si tiene cualquier consulta o sugerencia, por favor escribanos a: </a:t>
            </a:r>
            <a:r>
              <a:rPr lang="es-ES" sz="1200" dirty="0">
                <a:hlinkClick r:id="rId8"/>
              </a:rPr>
              <a:t>biblioteca@udla.cl</a:t>
            </a:r>
            <a:r>
              <a:rPr lang="es-ES" sz="1200" dirty="0"/>
              <a:t>  </a:t>
            </a:r>
          </a:p>
          <a:p>
            <a:pPr algn="just"/>
            <a:endParaRPr lang="es-CL" sz="1200" b="1" dirty="0"/>
          </a:p>
        </p:txBody>
      </p:sp>
      <p:sp>
        <p:nvSpPr>
          <p:cNvPr id="13" name="Rectángulo 12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4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>
                <a:solidFill>
                  <a:schemeClr val="bg1"/>
                </a:solidFill>
                <a:latin typeface="CAilbri"/>
                <a:cs typeface="CAilbri"/>
              </a:rPr>
              <a:t>RECURSOS ELECTRÓNICOS UDLA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5"/>
          <a:srcRect l="23082" t="22347" r="25239" b="8478"/>
          <a:stretch/>
        </p:blipFill>
        <p:spPr bwMode="auto">
          <a:xfrm>
            <a:off x="211992" y="712297"/>
            <a:ext cx="5202490" cy="5441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4 CuadroTexto"/>
          <p:cNvSpPr txBox="1"/>
          <p:nvPr/>
        </p:nvSpPr>
        <p:spPr>
          <a:xfrm>
            <a:off x="5300148" y="1092357"/>
            <a:ext cx="37660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 smtClean="0"/>
              <a:t>Atención:</a:t>
            </a:r>
          </a:p>
          <a:p>
            <a:pPr algn="just"/>
            <a:endParaRPr lang="es-CL" sz="1400" dirty="0"/>
          </a:p>
          <a:p>
            <a:pPr algn="just"/>
            <a:r>
              <a:rPr lang="es-CL" sz="1400" dirty="0" smtClean="0"/>
              <a:t>Si se envía el link de un libro electrónico, para abrirlo se debe realizar lo siguiente:</a:t>
            </a:r>
          </a:p>
          <a:p>
            <a:pPr algn="just"/>
            <a:endParaRPr lang="es-CL" sz="1400" dirty="0" smtClean="0"/>
          </a:p>
          <a:p>
            <a:pPr marL="342900" indent="-342900" algn="just">
              <a:buAutoNum type="arabicParenR"/>
            </a:pPr>
            <a:r>
              <a:rPr lang="es-CL" sz="1400" dirty="0" smtClean="0"/>
              <a:t>Ingresar a los recursos electrónicos: </a:t>
            </a:r>
            <a:r>
              <a:rPr lang="es-ES" sz="1400" dirty="0">
                <a:hlinkClick r:id="rId6"/>
              </a:rPr>
              <a:t>https://</a:t>
            </a:r>
            <a:r>
              <a:rPr lang="es-ES" sz="1400" dirty="0" smtClean="0">
                <a:hlinkClick r:id="rId6"/>
              </a:rPr>
              <a:t>recursos-electronicos.udla.cl/login</a:t>
            </a:r>
            <a:endParaRPr lang="es-ES" sz="1400" dirty="0" smtClean="0"/>
          </a:p>
          <a:p>
            <a:pPr marL="342900" indent="-342900" algn="just">
              <a:buAutoNum type="arabicParenR"/>
            </a:pPr>
            <a:r>
              <a:rPr lang="es-ES" sz="1400" dirty="0" smtClean="0"/>
              <a:t>Colocar las </a:t>
            </a:r>
            <a:r>
              <a:rPr lang="es-ES" sz="1400" dirty="0"/>
              <a:t>claves </a:t>
            </a:r>
            <a:r>
              <a:rPr lang="es-ES" sz="1400" dirty="0" smtClean="0"/>
              <a:t>del </a:t>
            </a:r>
            <a:r>
              <a:rPr lang="es-ES" sz="1400" dirty="0"/>
              <a:t>portal </a:t>
            </a:r>
            <a:r>
              <a:rPr lang="es-ES" sz="1400" dirty="0" smtClean="0"/>
              <a:t>MiUDLA</a:t>
            </a:r>
          </a:p>
          <a:p>
            <a:pPr marL="342900" indent="-342900" algn="just">
              <a:buAutoNum type="arabicParenR"/>
            </a:pPr>
            <a:r>
              <a:rPr lang="es-ES" sz="1400" dirty="0" smtClean="0"/>
              <a:t>Abrir </a:t>
            </a:r>
            <a:r>
              <a:rPr lang="es-ES" sz="1400" dirty="0" smtClean="0"/>
              <a:t>el </a:t>
            </a:r>
            <a:r>
              <a:rPr lang="es-ES" sz="1400" dirty="0" smtClean="0"/>
              <a:t>link.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algn="just"/>
            <a:r>
              <a:rPr lang="es-ES" sz="1400" b="1" dirty="0" smtClean="0"/>
              <a:t>Ejemplo:</a:t>
            </a:r>
          </a:p>
          <a:p>
            <a:pPr algn="just"/>
            <a:endParaRPr lang="es-ES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Título: Tutoría universitaria </a:t>
            </a:r>
            <a:r>
              <a:rPr lang="es-ES" sz="1400" dirty="0" smtClean="0"/>
              <a:t>inclusiva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Base de datos: E-Libro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Link: </a:t>
            </a:r>
            <a:r>
              <a:rPr lang="es-ES" sz="1400" dirty="0">
                <a:hlinkClick r:id="rId7"/>
              </a:rPr>
              <a:t>https://</a:t>
            </a:r>
            <a:r>
              <a:rPr lang="es-ES" sz="1400" dirty="0" smtClean="0">
                <a:hlinkClick r:id="rId7"/>
              </a:rPr>
              <a:t>recursos-electronicos.udla.cl:2106/lib/uamericassp/detail.action?docID=4507930</a:t>
            </a:r>
            <a:r>
              <a:rPr lang="es-ES" sz="1400" dirty="0" smtClean="0"/>
              <a:t> 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3190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DATOS: </a:t>
            </a:r>
            <a:r>
              <a:rPr lang="en-US" sz="1400" dirty="0" smtClean="0">
                <a:solidFill>
                  <a:schemeClr val="bg1"/>
                </a:solidFill>
                <a:latin typeface="CAilbri"/>
                <a:cs typeface="CAilbri"/>
              </a:rPr>
              <a:t>ACLAND'S VIDEO ATLAS OF HUMAN ANATOMY 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05390" y="4668259"/>
            <a:ext cx="69796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Características</a:t>
            </a:r>
            <a:r>
              <a:rPr lang="es-CL" sz="1400" b="1" dirty="0"/>
              <a:t>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</a:t>
            </a:r>
            <a:r>
              <a:rPr lang="es-CL" sz="1400" dirty="0"/>
              <a:t>del área de Salud.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Atlas-video </a:t>
            </a:r>
            <a:r>
              <a:rPr lang="es-ES" sz="1400" dirty="0"/>
              <a:t>que explora las estructuras anatómicas y funciones con especímenes humanos disecados como objetos tridimensionales.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Se puede ver </a:t>
            </a:r>
            <a:r>
              <a:rPr lang="es-ES" sz="1400" dirty="0" smtClean="0"/>
              <a:t>en español e inglés</a:t>
            </a:r>
            <a:r>
              <a:rPr lang="es-CL" sz="1400" dirty="0" smtClean="0"/>
              <a:t>. 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5"/>
              </a:rPr>
              <a:t>video</a:t>
            </a:r>
            <a:r>
              <a:rPr lang="es-CL" sz="1400" dirty="0" smtClean="0"/>
              <a:t>.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6"/>
          <a:srcRect l="3394" t="11032" r="6144" b="27864"/>
          <a:stretch/>
        </p:blipFill>
        <p:spPr bwMode="auto">
          <a:xfrm>
            <a:off x="584930" y="816990"/>
            <a:ext cx="6791915" cy="3725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9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DATOS: DIALNET PLUS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13 Imagen"/>
          <p:cNvPicPr/>
          <p:nvPr/>
        </p:nvPicPr>
        <p:blipFill rotWithShape="1">
          <a:blip r:embed="rId5"/>
          <a:srcRect l="9668" t="14218" r="13938" b="6162"/>
          <a:stretch/>
        </p:blipFill>
        <p:spPr bwMode="auto">
          <a:xfrm>
            <a:off x="641667" y="898270"/>
            <a:ext cx="6339178" cy="4984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198369" y="3666716"/>
            <a:ext cx="3766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/>
              <a:t>Características: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multidisciplinaria.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La mayoría de los documentos está en español.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Tiene servicio </a:t>
            </a:r>
            <a:r>
              <a:rPr lang="es-CL" sz="1400" dirty="0"/>
              <a:t>de </a:t>
            </a:r>
            <a:r>
              <a:rPr lang="es-CL" sz="1400" dirty="0" smtClean="0"/>
              <a:t>alerta. 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Se pueden guardar las búsquedas.  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6"/>
              </a:rPr>
              <a:t>manual de uso</a:t>
            </a:r>
            <a:r>
              <a:rPr lang="es-CL" sz="1400" dirty="0" smtClean="0"/>
              <a:t>.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es-CL" sz="1400" dirty="0"/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3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DATOS: DIARIO OFICIAL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12716" y="4452689"/>
            <a:ext cx="65911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/>
              <a:t>Características: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</a:t>
            </a:r>
            <a:r>
              <a:rPr lang="es-CL" sz="1400" dirty="0"/>
              <a:t>del área de </a:t>
            </a:r>
            <a:r>
              <a:rPr lang="es-CL" sz="1400" dirty="0" smtClean="0"/>
              <a:t>Derecho.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Contiene las leyes y demás fuentes del Derecho derivadas del análisis jurídico documental.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Su cobertura es desde el año 1985 a la </a:t>
            </a:r>
            <a:r>
              <a:rPr lang="es-ES" sz="1400" dirty="0" smtClean="0"/>
              <a:t>fecha</a:t>
            </a:r>
            <a:r>
              <a:rPr lang="es-CL" sz="1400" dirty="0" smtClean="0"/>
              <a:t>. </a:t>
            </a:r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5"/>
              </a:rPr>
              <a:t>manual de uso</a:t>
            </a:r>
            <a:r>
              <a:rPr lang="es-CL" sz="1400" dirty="0" smtClean="0"/>
              <a:t>.</a:t>
            </a:r>
            <a:endParaRPr lang="es-CL" sz="1400" dirty="0"/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6"/>
          <a:srcRect t="12305" r="42974" b="41231"/>
          <a:stretch/>
        </p:blipFill>
        <p:spPr bwMode="auto">
          <a:xfrm>
            <a:off x="712716" y="900456"/>
            <a:ext cx="6181733" cy="3774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5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12579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DATOS: </a:t>
            </a:r>
            <a:r>
              <a:rPr lang="es-ES" sz="1400" dirty="0" smtClean="0">
                <a:solidFill>
                  <a:schemeClr val="bg1"/>
                </a:solidFill>
                <a:latin typeface="CAilbri"/>
                <a:cs typeface="CAilbri"/>
              </a:rPr>
              <a:t>MANUAL DE PRECIOS CON PRESUPUESTADOR ONLINE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0648" y="4464121"/>
            <a:ext cx="783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pPr algn="just"/>
            <a:r>
              <a:rPr lang="es-CL" sz="1400" b="1" dirty="0"/>
              <a:t>Características: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del área de la Construcción.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/>
              <a:t>Plataforma </a:t>
            </a:r>
            <a:r>
              <a:rPr lang="es-ES" sz="1400" dirty="0" smtClean="0"/>
              <a:t>que </a:t>
            </a:r>
            <a:r>
              <a:rPr lang="es-ES" sz="1400" dirty="0"/>
              <a:t>permite encontrar fácilmente toda la información actualizada a nivel </a:t>
            </a:r>
            <a:r>
              <a:rPr lang="es-ES" sz="1400" dirty="0" smtClean="0"/>
              <a:t>nacional y hacer </a:t>
            </a:r>
            <a:r>
              <a:rPr lang="es-ES" sz="1400" dirty="0"/>
              <a:t>el estudio de costos de cualquier tipo de obra de construcción, buscar actividades y materiales, crear, administrar y editar un presupuesto.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5"/>
              </a:rPr>
              <a:t>video</a:t>
            </a:r>
            <a:r>
              <a:rPr lang="es-CL" sz="1400" dirty="0" smtClean="0"/>
              <a:t>.</a:t>
            </a:r>
            <a:endParaRPr lang="es-CL" sz="1400" dirty="0"/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6"/>
          <a:srcRect l="7128" t="7001" r="5296" b="14922"/>
          <a:stretch/>
        </p:blipFill>
        <p:spPr bwMode="auto">
          <a:xfrm>
            <a:off x="480648" y="816990"/>
            <a:ext cx="6074264" cy="3865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1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-22017" y="0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5" y="0"/>
            <a:ext cx="6002025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400" dirty="0" smtClean="0">
                <a:solidFill>
                  <a:schemeClr val="bg1"/>
                </a:solidFill>
                <a:latin typeface="CAilbri"/>
                <a:cs typeface="CAilbri"/>
              </a:rPr>
              <a:t>BASES DE DATOS: MANUAL DE PRECIOS ONDAC</a:t>
            </a:r>
            <a:endParaRPr lang="es-CL" sz="1400" dirty="0">
              <a:solidFill>
                <a:schemeClr val="bg1"/>
              </a:solidFill>
              <a:latin typeface="CAilbri"/>
              <a:cs typeface="CAil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8959" y="5046217"/>
            <a:ext cx="7782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Características</a:t>
            </a:r>
            <a:r>
              <a:rPr lang="es-CL" sz="1400" b="1" dirty="0"/>
              <a:t>:</a:t>
            </a:r>
            <a:endParaRPr lang="es-CL" sz="1400" b="1" dirty="0" smtClean="0"/>
          </a:p>
          <a:p>
            <a:pPr algn="just"/>
            <a:endParaRPr lang="es-C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Base de datos </a:t>
            </a:r>
            <a:r>
              <a:rPr lang="es-ES" sz="1400" dirty="0"/>
              <a:t>del área de la Construcción</a:t>
            </a:r>
            <a:r>
              <a:rPr lang="es-CL" sz="1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/>
              <a:t>Acceso para docentes y estudiantes de la carrera de Construcción Civil, por lo que la petición de clave se debe hacer a través de la carrera.</a:t>
            </a:r>
            <a:endParaRPr lang="es-C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400" dirty="0" smtClean="0"/>
              <a:t>Para </a:t>
            </a:r>
            <a:r>
              <a:rPr lang="es-CL" sz="1400" dirty="0"/>
              <a:t>más detalle, </a:t>
            </a:r>
            <a:r>
              <a:rPr lang="es-CL" sz="1400" dirty="0" smtClean="0"/>
              <a:t>revise el </a:t>
            </a:r>
            <a:r>
              <a:rPr lang="es-CL" sz="1400" dirty="0" smtClean="0">
                <a:hlinkClick r:id="rId5"/>
              </a:rPr>
              <a:t>video</a:t>
            </a:r>
            <a:r>
              <a:rPr lang="es-CL" sz="1400" dirty="0" smtClean="0"/>
              <a:t>.</a:t>
            </a:r>
            <a:endParaRPr lang="es-CL" sz="1400" dirty="0"/>
          </a:p>
        </p:txBody>
      </p:sp>
      <p:sp>
        <p:nvSpPr>
          <p:cNvPr id="9" name="Rectángulo 8"/>
          <p:cNvSpPr/>
          <p:nvPr/>
        </p:nvSpPr>
        <p:spPr>
          <a:xfrm>
            <a:off x="123858" y="6612452"/>
            <a:ext cx="42739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" sz="1000" dirty="0">
                <a:solidFill>
                  <a:srgbClr val="FFFFFF"/>
                </a:solidFill>
                <a:cs typeface="Calibri"/>
              </a:rPr>
              <a:t>Dirección General de Asuntos Académicos. Dirección de Sistema de Bibliotecas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6"/>
          <a:srcRect l="11711" t="10396" r="13272" b="13862"/>
          <a:stretch/>
        </p:blipFill>
        <p:spPr bwMode="auto">
          <a:xfrm>
            <a:off x="506333" y="816989"/>
            <a:ext cx="6388116" cy="4222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06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14000</TotalTime>
  <Words>2044</Words>
  <Application>Microsoft Office PowerPoint</Application>
  <PresentationFormat>Carta (216 x 279 mm)</PresentationFormat>
  <Paragraphs>301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CAilbri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iMark J</dc:creator>
  <cp:lastModifiedBy>Nancy Beatriz Baeza Suazo</cp:lastModifiedBy>
  <cp:revision>495</cp:revision>
  <cp:lastPrinted>2014-11-14T19:31:17Z</cp:lastPrinted>
  <dcterms:created xsi:type="dcterms:W3CDTF">2014-11-14T15:56:21Z</dcterms:created>
  <dcterms:modified xsi:type="dcterms:W3CDTF">2020-03-13T17:26:46Z</dcterms:modified>
</cp:coreProperties>
</file>